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77" r:id="rId6"/>
    <p:sldId id="278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A235E-0B4E-4656-B0FA-DE45CEAA3A4D}" type="datetimeFigureOut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E51CA-9850-4B2C-B67D-0F56E5A2D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1DDD4-A2D6-4ED3-95CE-305936C62534}" type="datetimeFigureOut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DE8C-C3DC-495F-82E6-FFB45894B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83637F-6187-41E2-BB36-9FE7E5D729D9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4420-F264-4CFA-A50C-552529C6D91B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2F29-846A-474F-8F79-985D9576BB51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9840EB-75AA-4235-BBC5-2DA039851037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55CA09-1E80-46A1-869A-603468B5F82B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35A-8526-4411-BFC1-C6B1434928C4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10AD-8872-4B1E-8A97-B71DB6CD8488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A24FF4-6095-4FD7-AF52-849DBA4DDBC3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126F-BAFA-462F-9FB3-006EE070B122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6ED520-72D4-4B8A-A855-3729ED83E083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07D149-9902-4E8C-93DE-1B2A5A4CD1AD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B306B8-3CE0-4CFE-9594-E60962E06E67}" type="datetime1">
              <a:rPr lang="ru-RU" smtClean="0"/>
              <a:pPr/>
              <a:t>ср 30.09.20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ondnikol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484784"/>
            <a:ext cx="6172200" cy="331236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Дієва стратегія 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uk-UA" sz="3600" dirty="0" smtClean="0">
                <a:solidFill>
                  <a:srgbClr val="00B050"/>
                </a:solidFill>
              </a:rPr>
              <a:t>для 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uk-UA" sz="3600" dirty="0" smtClean="0">
                <a:solidFill>
                  <a:srgbClr val="00B050"/>
                </a:solidFill>
              </a:rPr>
              <a:t>гармонійної </a:t>
            </a:r>
            <a:r>
              <a:rPr lang="uk-UA" sz="3600" dirty="0" smtClean="0">
                <a:solidFill>
                  <a:srgbClr val="00B050"/>
                </a:solidFill>
              </a:rPr>
              <a:t>Березанської 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uk-UA" sz="3600" dirty="0" smtClean="0">
                <a:solidFill>
                  <a:srgbClr val="00B050"/>
                </a:solidFill>
              </a:rPr>
              <a:t>ЕКО- </a:t>
            </a:r>
            <a:r>
              <a:rPr lang="uk-UA" sz="3600" dirty="0" smtClean="0">
                <a:solidFill>
                  <a:srgbClr val="00B050"/>
                </a:solidFill>
              </a:rPr>
              <a:t>громади</a:t>
            </a:r>
            <a:r>
              <a:rPr lang="uk-UA" sz="2800" dirty="0" smtClean="0">
                <a:solidFill>
                  <a:srgbClr val="00B050"/>
                </a:solidFill>
              </a:rPr>
              <a:t/>
            </a:r>
            <a:br>
              <a:rPr lang="uk-UA" sz="2800" dirty="0" smtClean="0">
                <a:solidFill>
                  <a:srgbClr val="00B050"/>
                </a:solidFill>
              </a:rPr>
            </a:br>
            <a:r>
              <a:rPr lang="uk-UA" sz="2800" dirty="0" smtClean="0">
                <a:solidFill>
                  <a:srgbClr val="00B050"/>
                </a:solidFill>
              </a:rPr>
              <a:t> </a:t>
            </a:r>
            <a:br>
              <a:rPr lang="uk-UA" sz="2800" dirty="0" smtClean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013176"/>
            <a:ext cx="6118448" cy="1080120"/>
          </a:xfrm>
        </p:spPr>
        <p:txBody>
          <a:bodyPr>
            <a:noAutofit/>
          </a:bodyPr>
          <a:lstStyle/>
          <a:p>
            <a:r>
              <a:rPr lang="ru-RU" sz="1200" dirty="0" smtClean="0"/>
              <a:t>За </a:t>
            </a:r>
            <a:r>
              <a:rPr lang="ru-RU" sz="1200" dirty="0" err="1" smtClean="0"/>
              <a:t>підтримки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проєкту</a:t>
            </a:r>
            <a:r>
              <a:rPr lang="ru-RU" sz="1200" dirty="0" smtClean="0"/>
              <a:t> </a:t>
            </a:r>
            <a:r>
              <a:rPr lang="ru-RU" sz="1200" dirty="0" smtClean="0"/>
              <a:t>«</a:t>
            </a:r>
            <a:r>
              <a:rPr lang="en-AU" sz="1200" dirty="0" smtClean="0"/>
              <a:t>EU4USociety</a:t>
            </a:r>
            <a:r>
              <a:rPr lang="en-AU" sz="1200" dirty="0" smtClean="0"/>
              <a:t>» </a:t>
            </a:r>
            <a:r>
              <a:rPr lang="en-US" sz="1200" dirty="0" smtClean="0"/>
              <a:t> </a:t>
            </a:r>
            <a:r>
              <a:rPr lang="uk-UA" sz="1200" dirty="0" smtClean="0"/>
              <a:t>за </a:t>
            </a:r>
            <a:r>
              <a:rPr lang="ru-RU" sz="1200" dirty="0" smtClean="0"/>
              <a:t> </a:t>
            </a:r>
            <a:r>
              <a:rPr lang="ru-RU" sz="1200" dirty="0" err="1" smtClean="0"/>
              <a:t>кошти</a:t>
            </a:r>
            <a:r>
              <a:rPr lang="ru-RU" sz="1200" dirty="0" smtClean="0"/>
              <a:t> </a:t>
            </a:r>
            <a:r>
              <a:rPr lang="ru-RU" sz="1200" dirty="0" smtClean="0"/>
              <a:t>М</a:t>
            </a:r>
            <a:r>
              <a:rPr lang="uk-UA" sz="1200" dirty="0" smtClean="0"/>
              <a:t>Ф</a:t>
            </a:r>
            <a:r>
              <a:rPr lang="ru-RU" sz="1200" dirty="0" smtClean="0"/>
              <a:t> </a:t>
            </a:r>
            <a:r>
              <a:rPr lang="ru-RU" sz="1200" dirty="0" smtClean="0"/>
              <a:t>“</a:t>
            </a:r>
            <a:r>
              <a:rPr lang="ru-RU" sz="1200" dirty="0" err="1" smtClean="0"/>
              <a:t>Відродження</a:t>
            </a:r>
            <a:r>
              <a:rPr lang="ru-RU" sz="1200" dirty="0" smtClean="0"/>
              <a:t>” та  </a:t>
            </a:r>
            <a:r>
              <a:rPr lang="ru-RU" sz="1200" dirty="0" err="1" smtClean="0"/>
              <a:t>Європейського</a:t>
            </a:r>
            <a:r>
              <a:rPr lang="ru-RU" sz="1200" dirty="0" smtClean="0"/>
              <a:t> Союзу</a:t>
            </a:r>
            <a:endParaRPr lang="ru-RU" sz="1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b="2631"/>
          <a:stretch>
            <a:fillRect/>
          </a:stretch>
        </p:blipFill>
        <p:spPr bwMode="auto">
          <a:xfrm>
            <a:off x="179512" y="332656"/>
            <a:ext cx="864096" cy="792088"/>
          </a:xfrm>
          <a:prstGeom prst="rect">
            <a:avLst/>
          </a:prstGeom>
          <a:noFill/>
          <a:ln w="0" algn="in"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48680"/>
            <a:ext cx="648072" cy="504056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43225" y="548680"/>
            <a:ext cx="700088" cy="4990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ЕКО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643313" y="623888"/>
            <a:ext cx="1485900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БЕРЕЗАНЬ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  <p:pic>
        <p:nvPicPr>
          <p:cNvPr id="21506" name="Picture 2" descr="Березанська -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60648"/>
            <a:ext cx="770384" cy="1123478"/>
          </a:xfrm>
          <a:prstGeom prst="rect">
            <a:avLst/>
          </a:prstGeom>
          <a:noFill/>
        </p:spPr>
      </p:pic>
      <p:pic>
        <p:nvPicPr>
          <p:cNvPr id="21508" name="Picture 4" descr="https://www.irf.ua/wp-content/uploads/2020/09/y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86425"/>
            <a:ext cx="9525000" cy="1171575"/>
          </a:xfrm>
          <a:prstGeom prst="rect">
            <a:avLst/>
          </a:prstGeom>
          <a:noFill/>
        </p:spPr>
      </p:pic>
      <p:pic>
        <p:nvPicPr>
          <p:cNvPr id="21510" name="Picture 6" descr="http://tiligul.org/images/header_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476672"/>
            <a:ext cx="643712" cy="406035"/>
          </a:xfrm>
          <a:prstGeom prst="rect">
            <a:avLst/>
          </a:prstGeom>
          <a:noFill/>
        </p:spPr>
      </p:pic>
      <p:pic>
        <p:nvPicPr>
          <p:cNvPr id="13" name="Рисунок 12" descr="ÐÐµÑÐ± - ÐÐµÑÐµÐ·Ð°Ð½ÑÑÐºÐ¸Ð¹ ÑÐ°Ð¹Ð¾Ð½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332656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Національний екологічний центр України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260648"/>
            <a:ext cx="530699" cy="792088"/>
          </a:xfrm>
          <a:prstGeom prst="rect">
            <a:avLst/>
          </a:prstGeom>
          <a:noFill/>
        </p:spPr>
      </p:pic>
      <p:pic>
        <p:nvPicPr>
          <p:cNvPr id="21514" name="Picture 10" descr="https://samoorg.com.ua/wp-content/uploads/2015/10/logo-1-1024x353-728x25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548680"/>
            <a:ext cx="1426096" cy="491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КОМАНДА ПРОЕКТУ</a:t>
            </a:r>
            <a:r>
              <a:rPr lang="en-US" b="1" dirty="0" smtClean="0"/>
              <a:t>:</a:t>
            </a:r>
            <a:r>
              <a:rPr lang="uk-UA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Autofit/>
          </a:bodyPr>
          <a:lstStyle/>
          <a:p>
            <a:pPr marL="342900" indent="-342900">
              <a:buNone/>
            </a:pPr>
            <a:r>
              <a:rPr lang="uk-UA" sz="1400" dirty="0" smtClean="0"/>
              <a:t>1.</a:t>
            </a:r>
            <a:r>
              <a:rPr lang="en-US" sz="1400" dirty="0" smtClean="0"/>
              <a:t>			</a:t>
            </a:r>
            <a:r>
              <a:rPr lang="uk-UA" sz="1400" dirty="0" smtClean="0"/>
              <a:t> ГО </a:t>
            </a:r>
            <a:r>
              <a:rPr lang="uk-UA" sz="1400" dirty="0" err="1" smtClean="0"/>
              <a:t>“Фонд</a:t>
            </a:r>
            <a:r>
              <a:rPr lang="uk-UA" sz="1400" dirty="0" smtClean="0"/>
              <a:t> розвитку м. </a:t>
            </a:r>
            <a:r>
              <a:rPr lang="uk-UA" sz="1400" dirty="0" err="1" smtClean="0"/>
              <a:t>М</a:t>
            </a:r>
            <a:r>
              <a:rPr lang="uk-UA" sz="1400" dirty="0" err="1" smtClean="0"/>
              <a:t>иколаєва”</a:t>
            </a:r>
            <a:endParaRPr lang="uk-UA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uk-UA" sz="1400" dirty="0" smtClean="0"/>
              <a:t>2. </a:t>
            </a:r>
            <a:r>
              <a:rPr lang="en-US" sz="1400" dirty="0" smtClean="0"/>
              <a:t>			</a:t>
            </a:r>
            <a:r>
              <a:rPr lang="uk-UA" sz="1400" dirty="0" smtClean="0"/>
              <a:t>Березанська </a:t>
            </a:r>
            <a:r>
              <a:rPr lang="uk-UA" sz="1400" dirty="0" smtClean="0"/>
              <a:t>селищна </a:t>
            </a:r>
            <a:r>
              <a:rPr lang="uk-UA" sz="1400" dirty="0" smtClean="0"/>
              <a:t>рада</a:t>
            </a:r>
            <a:endParaRPr lang="en-US" sz="1400" dirty="0" smtClean="0"/>
          </a:p>
          <a:p>
            <a:pPr>
              <a:buNone/>
            </a:pPr>
            <a:endParaRPr lang="uk-UA" sz="1400" dirty="0" smtClean="0"/>
          </a:p>
          <a:p>
            <a:pPr>
              <a:buNone/>
            </a:pPr>
            <a:r>
              <a:rPr lang="uk-UA" sz="1400" dirty="0" smtClean="0"/>
              <a:t>3.	</a:t>
            </a:r>
            <a:r>
              <a:rPr lang="en-US" sz="1400" dirty="0" smtClean="0"/>
              <a:t>		</a:t>
            </a:r>
            <a:r>
              <a:rPr lang="uk-UA" sz="1400" dirty="0" smtClean="0"/>
              <a:t>Березанська  </a:t>
            </a:r>
            <a:r>
              <a:rPr lang="uk-UA" sz="1400" dirty="0" smtClean="0"/>
              <a:t>районна </a:t>
            </a:r>
            <a:r>
              <a:rPr lang="uk-UA" sz="1400" dirty="0" smtClean="0"/>
              <a:t>рада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uk-UA" sz="1400" dirty="0" smtClean="0"/>
              <a:t>4.	</a:t>
            </a:r>
            <a:r>
              <a:rPr lang="en-US" sz="1400" dirty="0" smtClean="0"/>
              <a:t>		</a:t>
            </a:r>
            <a:r>
              <a:rPr lang="uk-UA" sz="1400" dirty="0" err="1" smtClean="0"/>
              <a:t>КУ</a:t>
            </a:r>
            <a:r>
              <a:rPr lang="uk-UA" sz="1400" dirty="0" smtClean="0"/>
              <a:t> Миколаївської обласної </a:t>
            </a:r>
            <a:r>
              <a:rPr lang="uk-UA" sz="1400" dirty="0" smtClean="0"/>
              <a:t>ради </a:t>
            </a:r>
            <a:endParaRPr lang="uk-UA" sz="1400" dirty="0" smtClean="0"/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uk-UA" sz="1400" dirty="0" smtClean="0"/>
              <a:t>«</a:t>
            </a:r>
            <a:r>
              <a:rPr lang="uk-UA" sz="1400" dirty="0" smtClean="0"/>
              <a:t>Регіональний ландшафтний парк «ТИЛІГУЛЬСЬКИЙ</a:t>
            </a:r>
            <a:r>
              <a:rPr lang="uk-UA" sz="1400" dirty="0" smtClean="0"/>
              <a:t>»</a:t>
            </a:r>
          </a:p>
          <a:p>
            <a:pPr>
              <a:buNone/>
            </a:pPr>
            <a:endParaRPr lang="uk-UA" sz="1400" dirty="0" smtClean="0"/>
          </a:p>
          <a:p>
            <a:pPr>
              <a:buNone/>
            </a:pPr>
            <a:r>
              <a:rPr lang="uk-UA" sz="1400" dirty="0" smtClean="0"/>
              <a:t>5. </a:t>
            </a:r>
            <a:r>
              <a:rPr lang="en-US" sz="1400" dirty="0" smtClean="0"/>
              <a:t>			</a:t>
            </a:r>
            <a:r>
              <a:rPr lang="uk-UA" sz="1400" dirty="0" smtClean="0"/>
              <a:t>ВГО </a:t>
            </a:r>
            <a:r>
              <a:rPr lang="uk-UA" sz="1400" dirty="0" smtClean="0"/>
              <a:t>«Національний екологічний центр України</a:t>
            </a:r>
            <a:r>
              <a:rPr lang="uk-UA" sz="1400" dirty="0" smtClean="0"/>
              <a:t>»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uk-UA" sz="1400" dirty="0" smtClean="0"/>
          </a:p>
          <a:p>
            <a:pPr marL="342900" indent="-342900">
              <a:buNone/>
            </a:pPr>
            <a:r>
              <a:rPr lang="uk-UA" sz="1400" dirty="0" smtClean="0"/>
              <a:t>6.	</a:t>
            </a:r>
            <a:r>
              <a:rPr lang="en-US" sz="1400" dirty="0" smtClean="0"/>
              <a:t>		</a:t>
            </a:r>
            <a:r>
              <a:rPr lang="uk-UA" sz="1400" dirty="0" smtClean="0"/>
              <a:t>ВГО </a:t>
            </a:r>
            <a:r>
              <a:rPr lang="uk-UA" sz="1400" dirty="0" smtClean="0"/>
              <a:t>«Асоціація </a:t>
            </a:r>
            <a:r>
              <a:rPr lang="uk-UA" sz="1400" dirty="0" smtClean="0"/>
              <a:t>сприяння </a:t>
            </a:r>
            <a:r>
              <a:rPr lang="uk-UA" sz="1400" dirty="0" smtClean="0"/>
              <a:t>самоорганізації населення</a:t>
            </a:r>
            <a:r>
              <a:rPr lang="uk-UA" sz="1400" dirty="0" smtClean="0"/>
              <a:t>»</a:t>
            </a:r>
          </a:p>
          <a:p>
            <a:pPr marL="342900" indent="-342900">
              <a:buAutoNum type="arabicPeriod" startAt="6"/>
            </a:pPr>
            <a:endParaRPr lang="uk-UA" sz="1400" dirty="0" smtClean="0"/>
          </a:p>
          <a:p>
            <a:pPr marL="342900" indent="-342900">
              <a:buNone/>
            </a:pPr>
            <a:r>
              <a:rPr lang="uk-UA" sz="1400" dirty="0" smtClean="0"/>
              <a:t>7..	</a:t>
            </a:r>
            <a:r>
              <a:rPr lang="en-US" sz="1400" dirty="0" smtClean="0"/>
              <a:t>		</a:t>
            </a:r>
            <a:r>
              <a:rPr lang="uk-UA" sz="1400" dirty="0" smtClean="0"/>
              <a:t>Миколаївський місцевий центр БВПД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uk-UA" sz="1400" dirty="0" smtClean="0"/>
              <a:t>8. </a:t>
            </a:r>
            <a:r>
              <a:rPr lang="en-US" sz="1400" dirty="0" smtClean="0"/>
              <a:t>						</a:t>
            </a:r>
            <a:r>
              <a:rPr lang="uk-UA" sz="1400" dirty="0" smtClean="0"/>
              <a:t>ГО “ЕКО..</a:t>
            </a:r>
            <a:r>
              <a:rPr lang="uk-UA" sz="1400" dirty="0" err="1" smtClean="0"/>
              <a:t>Березань”</a:t>
            </a:r>
            <a:endParaRPr lang="uk-UA" sz="1400" dirty="0" smtClean="0"/>
          </a:p>
          <a:p>
            <a:pPr>
              <a:buNone/>
            </a:pPr>
            <a:endParaRPr lang="uk-UA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 b="2631"/>
          <a:stretch>
            <a:fillRect/>
          </a:stretch>
        </p:blipFill>
        <p:spPr bwMode="auto">
          <a:xfrm>
            <a:off x="1475656" y="1340768"/>
            <a:ext cx="864096" cy="576064"/>
          </a:xfrm>
          <a:prstGeom prst="rect">
            <a:avLst/>
          </a:prstGeom>
          <a:noFill/>
          <a:ln w="0" algn="in">
            <a:miter lim="800000"/>
            <a:headEnd/>
            <a:tailEnd/>
          </a:ln>
        </p:spPr>
      </p:pic>
      <p:pic>
        <p:nvPicPr>
          <p:cNvPr id="8" name="Рисунок 7" descr="ÐÐµÑÐ± - ÐÐµÑÐµÐ·Ð°Ð½ÑÑÐºÐ¸Ð¹ ÑÐ°Ð¹Ð¾Ð½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636912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tiligul.org/images/header_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284984"/>
            <a:ext cx="799111" cy="504056"/>
          </a:xfrm>
          <a:prstGeom prst="rect">
            <a:avLst/>
          </a:prstGeom>
          <a:noFill/>
        </p:spPr>
      </p:pic>
      <p:pic>
        <p:nvPicPr>
          <p:cNvPr id="10" name="Picture 2" descr="Березанська -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1844824"/>
            <a:ext cx="493769" cy="720080"/>
          </a:xfrm>
          <a:prstGeom prst="rect">
            <a:avLst/>
          </a:prstGeom>
          <a:noFill/>
        </p:spPr>
      </p:pic>
      <p:pic>
        <p:nvPicPr>
          <p:cNvPr id="11" name="Picture 8" descr="Національний екологічний центр Україн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3789040"/>
            <a:ext cx="482454" cy="720080"/>
          </a:xfrm>
          <a:prstGeom prst="rect">
            <a:avLst/>
          </a:prstGeom>
          <a:noFill/>
        </p:spPr>
      </p:pic>
      <p:pic>
        <p:nvPicPr>
          <p:cNvPr id="12" name="Рисунок 11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373216"/>
            <a:ext cx="504056" cy="504056"/>
          </a:xfrm>
          <a:prstGeom prst="rect">
            <a:avLst/>
          </a:prstGeom>
          <a:noFill/>
        </p:spPr>
      </p:pic>
      <p:pic>
        <p:nvPicPr>
          <p:cNvPr id="13" name="Picture 10" descr="https://samoorg.com.ua/wp-content/uploads/2015/10/logo-1-1024x353-728x25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4725144"/>
            <a:ext cx="1426096" cy="491690"/>
          </a:xfrm>
          <a:prstGeom prst="rect">
            <a:avLst/>
          </a:prstGeom>
          <a:noFill/>
        </p:spPr>
      </p:pic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1619673" y="6021288"/>
            <a:ext cx="1008112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1308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ЕКО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2483768" y="6093296"/>
            <a:ext cx="1872208" cy="4084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БЕРЕЗАН</a:t>
            </a:r>
            <a:r>
              <a:rPr lang="en-US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	</a:t>
            </a:r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Ь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Мета проекту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800" dirty="0" smtClean="0"/>
              <a:t>Підвищити </a:t>
            </a:r>
            <a:r>
              <a:rPr lang="uk-UA" sz="3800" dirty="0" smtClean="0"/>
              <a:t>спроможність самоврядування та широку участь мешканців Березанської ОТГ та 5-ти сільрад, що </a:t>
            </a:r>
            <a:r>
              <a:rPr lang="uk-UA" sz="3800" dirty="0" smtClean="0"/>
              <a:t>приєднуються для </a:t>
            </a:r>
            <a:r>
              <a:rPr lang="uk-UA" sz="3800" dirty="0" smtClean="0"/>
              <a:t>запуску реалізації Стратегії Березанської оновленої селищної ОТГ на 2020-2024р. </a:t>
            </a:r>
            <a:r>
              <a:rPr lang="uk-UA" sz="3800" dirty="0" smtClean="0"/>
              <a:t>при </a:t>
            </a:r>
            <a:r>
              <a:rPr lang="uk-UA" sz="3800" dirty="0" smtClean="0"/>
              <a:t>вирішенні комплексу питань охорони довкілля з врахуванням інтересів центру та периферії </a:t>
            </a:r>
            <a:endParaRPr lang="uk-UA" sz="3800" dirty="0" smtClean="0"/>
          </a:p>
          <a:p>
            <a:pPr>
              <a:buNone/>
            </a:pPr>
            <a:r>
              <a:rPr lang="uk-UA" sz="3800" dirty="0" smtClean="0"/>
              <a:t>шляхом </a:t>
            </a:r>
            <a:r>
              <a:rPr lang="uk-UA" sz="3800" dirty="0" smtClean="0"/>
              <a:t>підвищення у їх громадськості, депутатів та посадовців відповідних:</a:t>
            </a:r>
            <a:endParaRPr lang="ru-RU" sz="3800" dirty="0" smtClean="0"/>
          </a:p>
          <a:p>
            <a:pPr lvl="0"/>
            <a:r>
              <a:rPr lang="uk-UA" sz="3800" dirty="0" err="1" smtClean="0"/>
              <a:t>компетенцій</a:t>
            </a:r>
            <a:r>
              <a:rPr lang="uk-UA" sz="3800" dirty="0" smtClean="0"/>
              <a:t>, зокрема, розуміння екологічної складової та її впливу на економіку ОТГ;</a:t>
            </a:r>
            <a:endParaRPr lang="ru-RU" sz="3800" dirty="0" smtClean="0"/>
          </a:p>
          <a:p>
            <a:pPr lvl="0"/>
            <a:r>
              <a:rPr lang="uk-UA" sz="3800" dirty="0" smtClean="0"/>
              <a:t>практичних навичок по використанню механізмів місцевої демократії (громадських -  експертизи, дорадчих органів, слухань та </a:t>
            </a:r>
            <a:r>
              <a:rPr lang="uk-UA" sz="3800" dirty="0" err="1" smtClean="0"/>
              <a:t>інш</a:t>
            </a:r>
            <a:r>
              <a:rPr lang="uk-UA" sz="3800" dirty="0" smtClean="0"/>
              <a:t>).</a:t>
            </a:r>
            <a:endParaRPr lang="ru-RU" sz="3800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latin typeface="Arial Narrow" pitchFamily="34" charset="0"/>
              </a:rPr>
              <a:t>Очікувані результати проекту</a:t>
            </a:r>
            <a:endParaRPr lang="ru-RU" sz="40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uk-UA" sz="2800" dirty="0" smtClean="0">
                <a:latin typeface="Arial Narrow" pitchFamily="34" charset="0"/>
              </a:rPr>
              <a:t>Кейс </a:t>
            </a:r>
            <a:r>
              <a:rPr lang="uk-UA" sz="2800" dirty="0" smtClean="0">
                <a:latin typeface="Arial Narrow" pitchFamily="34" charset="0"/>
              </a:rPr>
              <a:t>застосування 3-х механізмів місцевої демократії для запуску реалізації Стратегії Березанської ОТГ при вирішенні комплексу болючих питань охорони довкілля. А саме громадські:</a:t>
            </a:r>
            <a:endParaRPr lang="ru-RU" sz="2800" dirty="0" smtClean="0">
              <a:latin typeface="Arial Narrow" pitchFamily="34" charset="0"/>
            </a:endParaRPr>
          </a:p>
          <a:p>
            <a:pPr lvl="0"/>
            <a:r>
              <a:rPr lang="uk-UA" sz="2800" b="1" u="sng" dirty="0" smtClean="0">
                <a:latin typeface="Arial Narrow" pitchFamily="34" charset="0"/>
              </a:rPr>
              <a:t>Експертиза.</a:t>
            </a:r>
            <a:r>
              <a:rPr lang="uk-UA" sz="2800" dirty="0" smtClean="0">
                <a:latin typeface="Arial Narrow" pitchFamily="34" charset="0"/>
              </a:rPr>
              <a:t> За результатами СЕО буде сформовано пакет екологічних проблем та рекомендації до проектів змін у Стратегію з запобігання, скорочення/пом’якшенню потенційних ризиків та негативних наслідків для довкілля та здоров’я населення</a:t>
            </a:r>
            <a:r>
              <a:rPr lang="uk-UA" sz="2800" dirty="0" smtClean="0">
                <a:latin typeface="Arial Narrow" pitchFamily="34" charset="0"/>
              </a:rPr>
              <a:t>;</a:t>
            </a:r>
          </a:p>
          <a:p>
            <a:pPr lvl="0"/>
            <a:r>
              <a:rPr lang="uk-UA" sz="2800" b="1" u="sng" dirty="0" smtClean="0">
                <a:latin typeface="Arial Narrow" pitchFamily="34" charset="0"/>
              </a:rPr>
              <a:t>Дорадчий </a:t>
            </a:r>
            <a:r>
              <a:rPr lang="uk-UA" sz="2800" b="1" u="sng" dirty="0" smtClean="0">
                <a:latin typeface="Arial Narrow" pitchFamily="34" charset="0"/>
              </a:rPr>
              <a:t>орган при голові</a:t>
            </a:r>
            <a:r>
              <a:rPr lang="uk-UA" sz="2800" dirty="0" smtClean="0">
                <a:latin typeface="Arial Narrow" pitchFamily="34" charset="0"/>
              </a:rPr>
              <a:t>. Стратегічна рада Березанської ОТГ відповідно до експертизи розробить проект рішення селищної ради щодо внесення </a:t>
            </a:r>
            <a:r>
              <a:rPr lang="uk-UA" sz="2800" dirty="0" smtClean="0">
                <a:latin typeface="Arial Narrow" pitchFamily="34" charset="0"/>
              </a:rPr>
              <a:t>змін </a:t>
            </a:r>
            <a:r>
              <a:rPr lang="uk-UA" sz="2800" dirty="0" smtClean="0">
                <a:latin typeface="Arial Narrow" pitchFamily="34" charset="0"/>
              </a:rPr>
              <a:t>до Стратегії оновленої ОТГ з відповідними цілями, індикаторами їх виконання та відповідними технічним завданнями:</a:t>
            </a:r>
            <a:endParaRPr lang="ru-RU" sz="2800" dirty="0" smtClean="0">
              <a:latin typeface="Arial Narrow" pitchFamily="34" charset="0"/>
            </a:endParaRPr>
          </a:p>
          <a:p>
            <a:pPr lvl="0"/>
            <a:r>
              <a:rPr lang="uk-UA" sz="2800" b="1" u="sng" dirty="0" smtClean="0">
                <a:latin typeface="Arial Narrow" pitchFamily="34" charset="0"/>
              </a:rPr>
              <a:t>Слухання та консультації у приймальнях проект</a:t>
            </a:r>
            <a:r>
              <a:rPr lang="uk-UA" sz="2800" dirty="0" smtClean="0">
                <a:latin typeface="Arial Narrow" pitchFamily="34" charset="0"/>
              </a:rPr>
              <a:t>у. За ініціативою ГО та участю мешканців з різних населених пунктів оновленої Березанської ОТГ буде сформовано пропозиції до згаданого проекту рішення, що буде винесено для прийняття селищною радою.</a:t>
            </a: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uk-UA" sz="2800" dirty="0" smtClean="0">
                <a:latin typeface="Arial Narrow" pitchFamily="34" charset="0"/>
              </a:rPr>
              <a:t>Так за результатами компанії просування рекомендацій громадської СЕО буде прийнято рішення Березанської селищної ради щодо зміни до Стратегії Березанської ОТГ 2020 - 2024 р. 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Завдання та дії проекту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uk-UA" dirty="0" smtClean="0"/>
              <a:t>1. Розуміння </a:t>
            </a:r>
            <a:r>
              <a:rPr lang="uk-UA" dirty="0" smtClean="0"/>
              <a:t>у представників периферії та центру пакету нагальних для сталого розвитку в ОТГ питань охорони довкілля та напрацювання відповідних змін у Стратегію оновленої ОТГ. </a:t>
            </a:r>
            <a:r>
              <a:rPr lang="uk-UA" b="1" dirty="0" smtClean="0"/>
              <a:t>Дії</a:t>
            </a:r>
            <a:r>
              <a:rPr lang="uk-UA" b="1" dirty="0" smtClean="0"/>
              <a:t>:</a:t>
            </a:r>
            <a:r>
              <a:rPr lang="uk-UA" dirty="0" smtClean="0"/>
              <a:t> </a:t>
            </a:r>
            <a:endParaRPr lang="uk-UA" dirty="0" smtClean="0"/>
          </a:p>
          <a:p>
            <a:pPr marL="514350" lvl="0" indent="-514350">
              <a:buNone/>
            </a:pPr>
            <a:r>
              <a:rPr lang="uk-UA" dirty="0" smtClean="0"/>
              <a:t>1.1.Громадська експертиза Стратегії </a:t>
            </a:r>
            <a:r>
              <a:rPr lang="uk-UA" dirty="0" smtClean="0"/>
              <a:t>у форматі </a:t>
            </a:r>
            <a:r>
              <a:rPr lang="uk-UA" dirty="0" smtClean="0"/>
              <a:t>СЕО; </a:t>
            </a:r>
          </a:p>
          <a:p>
            <a:pPr marL="514350" lvl="0" indent="-514350">
              <a:buNone/>
            </a:pPr>
            <a:r>
              <a:rPr lang="uk-UA" dirty="0" smtClean="0"/>
              <a:t>1.2</a:t>
            </a:r>
            <a:r>
              <a:rPr lang="uk-UA" dirty="0" smtClean="0"/>
              <a:t>. Експертна підтримка «Стратегічної ради ОТГ» - робочої групи проекту (серія з 3-х </a:t>
            </a:r>
            <a:r>
              <a:rPr lang="uk-UA" dirty="0" err="1" smtClean="0"/>
              <a:t>двохгодиннх</a:t>
            </a:r>
            <a:r>
              <a:rPr lang="uk-UA" dirty="0" smtClean="0"/>
              <a:t> е- консультацій для 28 осіб). </a:t>
            </a:r>
            <a:endParaRPr lang="uk-UA" dirty="0" smtClean="0"/>
          </a:p>
          <a:p>
            <a:pPr marL="514350" lvl="0" indent="-514350">
              <a:buNone/>
            </a:pPr>
            <a:r>
              <a:rPr lang="uk-UA" b="1" dirty="0" smtClean="0"/>
              <a:t>1.3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uk-UA" dirty="0" smtClean="0"/>
              <a:t>10 </a:t>
            </a:r>
            <a:r>
              <a:rPr lang="uk-UA" dirty="0" smtClean="0"/>
              <a:t>фокус-групи у 4-х </a:t>
            </a:r>
            <a:r>
              <a:rPr lang="uk-UA" dirty="0" smtClean="0"/>
              <a:t>округах</a:t>
            </a:r>
            <a:r>
              <a:rPr lang="uk-UA" dirty="0" smtClean="0"/>
              <a:t>, 5-ти сільрадах, 1-ї селищної раді  (3 год. по 15 осіб). </a:t>
            </a:r>
            <a:endParaRPr lang="uk-UA" dirty="0" smtClean="0"/>
          </a:p>
          <a:p>
            <a:pPr marL="514350" lvl="0" indent="-514350">
              <a:buNone/>
            </a:pPr>
            <a:r>
              <a:rPr lang="uk-UA" b="1" dirty="0" smtClean="0"/>
              <a:t>1.4</a:t>
            </a:r>
            <a:r>
              <a:rPr lang="uk-UA" dirty="0" smtClean="0"/>
              <a:t>. Підсумковий обласний круглий стіл етапу з медіа (3 год. по 30 осіб).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Завдання та дії проекту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uk-UA" dirty="0" smtClean="0"/>
              <a:t>2. </a:t>
            </a:r>
            <a:r>
              <a:rPr lang="uk-UA" dirty="0" smtClean="0"/>
              <a:t>Публічне обговорення та громадське лобіювання рекомендацій проекту. </a:t>
            </a:r>
            <a:r>
              <a:rPr lang="uk-UA" dirty="0" smtClean="0"/>
              <a:t> </a:t>
            </a:r>
            <a:r>
              <a:rPr lang="uk-UA" b="1" dirty="0" smtClean="0"/>
              <a:t>Дії</a:t>
            </a:r>
            <a:r>
              <a:rPr lang="uk-UA" b="1" dirty="0" smtClean="0"/>
              <a:t>: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2.1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uk-UA" dirty="0" smtClean="0"/>
              <a:t>Методичний та </a:t>
            </a:r>
            <a:r>
              <a:rPr lang="uk-UA" dirty="0" err="1" smtClean="0"/>
              <a:t>коуч</a:t>
            </a:r>
            <a:r>
              <a:rPr lang="uk-UA" dirty="0" smtClean="0"/>
              <a:t> супровід</a:t>
            </a:r>
            <a:r>
              <a:rPr lang="uk-UA" b="1" dirty="0" smtClean="0"/>
              <a:t> </a:t>
            </a:r>
            <a:r>
              <a:rPr lang="uk-UA" dirty="0" smtClean="0"/>
              <a:t>Стратегічної ради ОТГ</a:t>
            </a:r>
            <a:r>
              <a:rPr lang="uk-UA" b="1" dirty="0" smtClean="0"/>
              <a:t> </a:t>
            </a:r>
            <a:r>
              <a:rPr lang="uk-UA" dirty="0" smtClean="0"/>
              <a:t>(2- засідання); 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2.2</a:t>
            </a:r>
            <a:r>
              <a:rPr lang="uk-UA" b="1" dirty="0" smtClean="0"/>
              <a:t>.</a:t>
            </a:r>
            <a:r>
              <a:rPr lang="uk-UA" dirty="0" smtClean="0"/>
              <a:t> Публічні консультації та </a:t>
            </a:r>
            <a:r>
              <a:rPr lang="uk-UA" dirty="0" smtClean="0"/>
              <a:t>правовий/комунікативний супровід «</a:t>
            </a:r>
            <a:r>
              <a:rPr lang="uk-UA" dirty="0" err="1" smtClean="0"/>
              <a:t>Всеберезанських</a:t>
            </a:r>
            <a:r>
              <a:rPr lang="uk-UA" dirty="0" smtClean="0"/>
              <a:t> громадських слухань» </a:t>
            </a:r>
            <a:r>
              <a:rPr lang="uk-UA" dirty="0" smtClean="0"/>
              <a:t>(РЦ </a:t>
            </a:r>
            <a:r>
              <a:rPr lang="uk-UA" dirty="0" smtClean="0"/>
              <a:t>+ бюро БВПД та ГО «</a:t>
            </a:r>
            <a:r>
              <a:rPr lang="uk-UA" dirty="0" err="1" smtClean="0"/>
              <a:t>ЕКО.Березань</a:t>
            </a:r>
            <a:r>
              <a:rPr lang="uk-UA" dirty="0" smtClean="0"/>
              <a:t>»)</a:t>
            </a:r>
            <a:r>
              <a:rPr lang="en-US" dirty="0" smtClean="0"/>
              <a:t>;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2.3</a:t>
            </a:r>
            <a:r>
              <a:rPr lang="uk-UA" b="1" dirty="0" smtClean="0"/>
              <a:t>.</a:t>
            </a:r>
            <a:r>
              <a:rPr lang="uk-UA" dirty="0" smtClean="0"/>
              <a:t> Серія переговорів </a:t>
            </a:r>
            <a:r>
              <a:rPr lang="uk-UA" dirty="0" smtClean="0"/>
              <a:t>ОПР</a:t>
            </a:r>
            <a:r>
              <a:rPr lang="en-US" dirty="0" smtClean="0"/>
              <a:t>;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2.4</a:t>
            </a:r>
            <a:r>
              <a:rPr lang="uk-UA" b="1" dirty="0" smtClean="0"/>
              <a:t>.</a:t>
            </a:r>
            <a:r>
              <a:rPr lang="uk-UA" dirty="0" smtClean="0"/>
              <a:t> Узагальнення історій успіху в е- кейс-посібнику проекту. 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2.5</a:t>
            </a:r>
            <a:r>
              <a:rPr lang="uk-UA" dirty="0" smtClean="0"/>
              <a:t>. Обласний підсумковий круглий стіл проекту (3 год. по 30 осіб).</a:t>
            </a:r>
            <a:endParaRPr lang="ru-RU" dirty="0" smtClean="0"/>
          </a:p>
          <a:p>
            <a:pPr marL="514350" lvl="0" indent="-51435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4800" b="1" dirty="0" smtClean="0"/>
              <a:t>Михайло ЗОЛОТУХІН</a:t>
            </a:r>
          </a:p>
          <a:p>
            <a:pPr algn="ctr">
              <a:buNone/>
            </a:pPr>
            <a:r>
              <a:rPr lang="uk-UA" sz="4800" b="1" dirty="0" smtClean="0"/>
              <a:t>Директор </a:t>
            </a:r>
          </a:p>
          <a:p>
            <a:pPr algn="ctr">
              <a:buNone/>
            </a:pPr>
            <a:r>
              <a:rPr lang="uk-UA" sz="4800" b="1" dirty="0" smtClean="0"/>
              <a:t>ГО  </a:t>
            </a:r>
            <a:r>
              <a:rPr lang="uk-UA" sz="4800" b="1" dirty="0" err="1" smtClean="0"/>
              <a:t>“Фонд</a:t>
            </a:r>
            <a:r>
              <a:rPr lang="uk-UA" sz="4800" b="1" dirty="0" smtClean="0"/>
              <a:t> розвитку м. </a:t>
            </a:r>
            <a:r>
              <a:rPr lang="uk-UA" sz="4800" b="1" dirty="0" err="1" smtClean="0"/>
              <a:t>Миколаєва”</a:t>
            </a:r>
            <a:endParaRPr lang="uk-UA" sz="4800" b="1" dirty="0" smtClean="0"/>
          </a:p>
          <a:p>
            <a:pPr algn="ctr">
              <a:buNone/>
            </a:pPr>
            <a:r>
              <a:rPr lang="uk-UA" sz="4800" b="1" dirty="0" smtClean="0"/>
              <a:t> </a:t>
            </a:r>
            <a:r>
              <a:rPr lang="uk-UA" sz="4800" b="1" dirty="0" smtClean="0"/>
              <a:t>(067) 512-16-32 </a:t>
            </a:r>
          </a:p>
          <a:p>
            <a:pPr algn="ctr">
              <a:buNone/>
            </a:pPr>
            <a:r>
              <a:rPr lang="uk-UA" sz="4800" b="1" dirty="0" smtClean="0"/>
              <a:t>(0512)47-38-79</a:t>
            </a:r>
          </a:p>
          <a:p>
            <a:pPr algn="ctr">
              <a:buNone/>
            </a:pPr>
            <a:r>
              <a:rPr lang="en-US" sz="4800" b="1" dirty="0" smtClean="0"/>
              <a:t>E-mail:</a:t>
            </a:r>
          </a:p>
          <a:p>
            <a:pPr algn="ctr">
              <a:buNone/>
            </a:pPr>
            <a:r>
              <a:rPr lang="en-US" sz="4800" b="1" dirty="0" smtClean="0">
                <a:hlinkClick r:id="rId2"/>
              </a:rPr>
              <a:t>fondnikol@gmail.com</a:t>
            </a:r>
            <a:r>
              <a:rPr lang="en-US" sz="4800" b="1" dirty="0" smtClean="0"/>
              <a:t>  </a:t>
            </a:r>
            <a:endParaRPr lang="ru-RU" sz="4800" b="1" dirty="0" smtClean="0"/>
          </a:p>
          <a:p>
            <a:pPr algn="ctr">
              <a:buNone/>
            </a:pPr>
            <a:endParaRPr lang="en-US" sz="4500" dirty="0" smtClean="0"/>
          </a:p>
          <a:p>
            <a:pPr algn="ctr">
              <a:buNone/>
            </a:pPr>
            <a:endParaRPr lang="ru-RU" sz="4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542</TotalTime>
  <Words>472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Дієва стратегія  для  гармонійної Березанської  ЕКО- громади   </vt:lpstr>
      <vt:lpstr>КОМАНДА ПРОЕКТУ: </vt:lpstr>
      <vt:lpstr>Мета проекту </vt:lpstr>
      <vt:lpstr>Очікувані результати проекту</vt:lpstr>
      <vt:lpstr> Завдання та дії проекту </vt:lpstr>
      <vt:lpstr> Завдання та дії проекту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Добра освіта у гармонійних громадах Березанщині: стан та перспективи</dc:title>
  <dc:creator>Пользователь</dc:creator>
  <cp:lastModifiedBy>Пользователь</cp:lastModifiedBy>
  <cp:revision>87</cp:revision>
  <dcterms:created xsi:type="dcterms:W3CDTF">2020-09-09T06:50:01Z</dcterms:created>
  <dcterms:modified xsi:type="dcterms:W3CDTF">2020-09-30T10:06:18Z</dcterms:modified>
</cp:coreProperties>
</file>